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23" r:id="rId4"/>
    <p:sldId id="296" r:id="rId5"/>
    <p:sldId id="299" r:id="rId6"/>
    <p:sldId id="308" r:id="rId7"/>
    <p:sldId id="298" r:id="rId8"/>
    <p:sldId id="300" r:id="rId9"/>
    <p:sldId id="31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259" r:id="rId27"/>
    <p:sldId id="283" r:id="rId28"/>
    <p:sldId id="261" r:id="rId29"/>
    <p:sldId id="317" r:id="rId30"/>
    <p:sldId id="318" r:id="rId31"/>
    <p:sldId id="319" r:id="rId32"/>
    <p:sldId id="320" r:id="rId33"/>
    <p:sldId id="321" r:id="rId34"/>
    <p:sldId id="272" r:id="rId35"/>
    <p:sldId id="276" r:id="rId36"/>
    <p:sldId id="277" r:id="rId37"/>
    <p:sldId id="274" r:id="rId38"/>
    <p:sldId id="265" r:id="rId39"/>
    <p:sldId id="266" r:id="rId40"/>
    <p:sldId id="267" r:id="rId41"/>
    <p:sldId id="268" r:id="rId42"/>
    <p:sldId id="262" r:id="rId43"/>
    <p:sldId id="278" r:id="rId44"/>
    <p:sldId id="279" r:id="rId45"/>
    <p:sldId id="281" r:id="rId46"/>
    <p:sldId id="314" r:id="rId47"/>
    <p:sldId id="280" r:id="rId48"/>
    <p:sldId id="286" r:id="rId49"/>
    <p:sldId id="287" r:id="rId50"/>
    <p:sldId id="324" r:id="rId51"/>
    <p:sldId id="288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10"/>
    <p:restoredTop sz="94636"/>
  </p:normalViewPr>
  <p:slideViewPr>
    <p:cSldViewPr snapToGrid="0" snapToObjects="1">
      <p:cViewPr varScale="1">
        <p:scale>
          <a:sx n="76" d="100"/>
          <a:sy n="76" d="100"/>
        </p:scale>
        <p:origin x="200" y="1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b="1" dirty="0" smtClean="0"/>
              <a:t>Anti-pattern: Hand-cranked clouds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JSON/ YAML</a:t>
            </a:r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 smtClean="0"/>
              <a:t>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readable.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(or .</a:t>
            </a:r>
            <a:r>
              <a:rPr lang="en-US" dirty="0" err="1" smtClean="0"/>
              <a:t>yml</a:t>
            </a:r>
            <a:r>
              <a:rPr lang="en-US" dirty="0" smtClean="0"/>
              <a:t>) extension</a:t>
            </a:r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600" dirty="0"/>
              <a:t>---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!</a:t>
            </a:r>
            <a:r>
              <a:rPr lang="en-US" sz="1600" dirty="0" err="1"/>
              <a:t>clarkevans.com</a:t>
            </a:r>
            <a:r>
              <a:rPr lang="en-US" sz="1600" dirty="0"/>
              <a:t>/^invoice</a:t>
            </a:r>
          </a:p>
          <a:p>
            <a:pPr marL="0" indent="0">
              <a:buNone/>
            </a:pPr>
            <a:r>
              <a:rPr lang="fi-FI" sz="1600" dirty="0" err="1"/>
              <a:t>invoice</a:t>
            </a:r>
            <a:r>
              <a:rPr lang="fi-FI" sz="1600" dirty="0"/>
              <a:t>: 34843</a:t>
            </a:r>
          </a:p>
          <a:p>
            <a:pPr marL="0" indent="0">
              <a:buNone/>
            </a:pPr>
            <a:r>
              <a:rPr lang="ro-RO" sz="1600" dirty="0"/>
              <a:t>date   : 2001-01-23</a:t>
            </a:r>
          </a:p>
          <a:p>
            <a:pPr marL="0" indent="0">
              <a:buNone/>
            </a:pPr>
            <a:r>
              <a:rPr lang="it-IT" sz="1600" dirty="0" err="1"/>
              <a:t>bill</a:t>
            </a:r>
            <a:r>
              <a:rPr lang="it-IT" sz="1600" dirty="0"/>
              <a:t>-to: &amp;id001</a:t>
            </a:r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given</a:t>
            </a:r>
            <a:r>
              <a:rPr lang="it-IT" sz="1600" dirty="0"/>
              <a:t>  : Chris</a:t>
            </a:r>
          </a:p>
          <a:p>
            <a:pPr marL="0" indent="0">
              <a:buNone/>
            </a:pPr>
            <a:r>
              <a:rPr lang="it-IT" sz="1600" dirty="0"/>
              <a:t>    family : </a:t>
            </a:r>
            <a:r>
              <a:rPr lang="it-IT" sz="1600" dirty="0" err="1"/>
              <a:t>Dumars</a:t>
            </a:r>
            <a:endParaRPr lang="it-IT" sz="1600" dirty="0"/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address</a:t>
            </a:r>
            <a:r>
              <a:rPr lang="it-IT" sz="1600" dirty="0"/>
              <a:t>:</a:t>
            </a:r>
          </a:p>
          <a:p>
            <a:pPr marL="0" indent="0">
              <a:buNone/>
            </a:pPr>
            <a:r>
              <a:rPr lang="de-DE" sz="1600" dirty="0"/>
              <a:t>        </a:t>
            </a:r>
            <a:r>
              <a:rPr lang="de-DE" sz="1600" dirty="0" err="1"/>
              <a:t>lines</a:t>
            </a:r>
            <a:r>
              <a:rPr lang="de-DE" sz="1600" dirty="0"/>
              <a:t>: |</a:t>
            </a:r>
          </a:p>
          <a:p>
            <a:pPr marL="0" indent="0">
              <a:buNone/>
            </a:pPr>
            <a:r>
              <a:rPr lang="de-DE" sz="1600" dirty="0"/>
              <a:t>            458 Walkman Dr.</a:t>
            </a:r>
          </a:p>
          <a:p>
            <a:pPr marL="0" indent="0">
              <a:buNone/>
            </a:pPr>
            <a:r>
              <a:rPr lang="de-DE" sz="1600" dirty="0"/>
              <a:t>            Suite #292</a:t>
            </a:r>
          </a:p>
          <a:p>
            <a:pPr marL="0" indent="0">
              <a:buNone/>
            </a:pPr>
            <a:r>
              <a:rPr lang="hu-HU" sz="1600" dirty="0"/>
              <a:t>        city    : Royal </a:t>
            </a:r>
            <a:r>
              <a:rPr lang="hu-HU" sz="1600" dirty="0" err="1"/>
              <a:t>Oak</a:t>
            </a:r>
            <a:endParaRPr lang="hu-HU" sz="1600" dirty="0"/>
          </a:p>
          <a:p>
            <a:pPr marL="0" indent="0">
              <a:buNone/>
            </a:pPr>
            <a:r>
              <a:rPr lang="ro-RO" sz="1600" dirty="0"/>
              <a:t>        state   : MI</a:t>
            </a:r>
          </a:p>
          <a:p>
            <a:pPr marL="0" indent="0">
              <a:buNone/>
            </a:pPr>
            <a:r>
              <a:rPr lang="ro-RO" sz="1600" dirty="0"/>
              <a:t>        </a:t>
            </a:r>
            <a:r>
              <a:rPr lang="ro-RO" sz="1600" dirty="0" err="1"/>
              <a:t>postal</a:t>
            </a:r>
            <a:r>
              <a:rPr lang="ro-RO" sz="1600" dirty="0"/>
              <a:t>  : 48046</a:t>
            </a:r>
          </a:p>
          <a:p>
            <a:pPr marL="0" indent="0">
              <a:buNone/>
            </a:pPr>
            <a:r>
              <a:rPr lang="en-US" sz="1600" dirty="0"/>
              <a:t>ship-to: *id001</a:t>
            </a:r>
          </a:p>
          <a:p>
            <a:pPr marL="0" indent="0">
              <a:buNone/>
            </a:pPr>
            <a:r>
              <a:rPr lang="en-US" sz="1600" dirty="0"/>
              <a:t>product: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BL394D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4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Basketball</a:t>
            </a:r>
          </a:p>
          <a:p>
            <a:pPr marL="0" indent="0">
              <a:buNone/>
            </a:pPr>
            <a:r>
              <a:rPr lang="ro-RO" sz="1600" dirty="0"/>
              <a:t>      price       : 450.00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BL4438H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1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Super </a:t>
            </a:r>
            <a:r>
              <a:rPr lang="it-IT" sz="1600" dirty="0" err="1"/>
              <a:t>Hoop</a:t>
            </a:r>
            <a:endParaRPr lang="it-IT" sz="1600" dirty="0"/>
          </a:p>
          <a:p>
            <a:pPr marL="0" indent="0">
              <a:buNone/>
            </a:pPr>
            <a:r>
              <a:rPr lang="ro-RO" sz="1600" dirty="0"/>
              <a:t>      price       : 2392.00</a:t>
            </a:r>
          </a:p>
          <a:p>
            <a:pPr marL="0" indent="0">
              <a:buNone/>
            </a:pPr>
            <a:r>
              <a:rPr lang="en-US" sz="1600" dirty="0"/>
              <a:t>tax  : 251.42</a:t>
            </a:r>
          </a:p>
          <a:p>
            <a:pPr marL="0" indent="0">
              <a:buNone/>
            </a:pPr>
            <a:r>
              <a:rPr lang="hr-HR" sz="1600" dirty="0"/>
              <a:t>total: 4443.52</a:t>
            </a:r>
          </a:p>
          <a:p>
            <a:pPr marL="0" indent="0">
              <a:buNone/>
            </a:pPr>
            <a:r>
              <a:rPr lang="en-US" sz="1600" dirty="0"/>
              <a:t>comments: &gt;</a:t>
            </a:r>
          </a:p>
          <a:p>
            <a:pPr marL="0" indent="0">
              <a:buNone/>
            </a:pPr>
            <a:r>
              <a:rPr lang="en-US" sz="1600" dirty="0"/>
              <a:t>    Late afternoon is best.</a:t>
            </a:r>
          </a:p>
          <a:p>
            <a:pPr marL="0" indent="0">
              <a:buNone/>
            </a:pPr>
            <a:r>
              <a:rPr lang="en-US" sz="1600" dirty="0"/>
              <a:t>    Backup contact is Nancy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Billsmer</a:t>
            </a:r>
            <a:r>
              <a:rPr lang="de-DE" sz="1600" dirty="0"/>
              <a:t> @ 338-4338.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7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</a:t>
            </a:r>
            <a:r>
              <a:rPr lang="en-US" b="1" dirty="0" smtClean="0"/>
              <a:t>An approach to infrastructure automation based on practices from software 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mtClean="0"/>
              <a:t>”Resources” </a:t>
            </a:r>
            <a:r>
              <a:rPr lang="en-US" sz="2400" dirty="0" smtClean="0"/>
              <a:t>: {</a:t>
            </a:r>
          </a:p>
          <a:p>
            <a:pPr marL="400050" lvl="1" indent="0">
              <a:buNone/>
            </a:pPr>
            <a:r>
              <a:rPr lang="en-US" sz="2000" dirty="0" smtClean="0"/>
              <a:t>“Ec2Instance” : {</a:t>
            </a:r>
          </a:p>
          <a:p>
            <a:pPr marL="400050" lvl="1" indent="0">
              <a:buNone/>
            </a:pPr>
            <a:r>
              <a:rPr lang="en-US" sz="2000" dirty="0" smtClean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“Properties” : {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InstanceType</a:t>
            </a:r>
            <a:r>
              <a:rPr lang="en-US" sz="2000" dirty="0" smtClean="0"/>
              <a:t>” : { “Ref” : “</a:t>
            </a:r>
            <a:r>
              <a:rPr lang="en-US" sz="2000" b="1" dirty="0" err="1" smtClean="0"/>
              <a:t>InstanceTypeParameter</a:t>
            </a:r>
            <a:r>
              <a:rPr lang="en-US" sz="2000" dirty="0" smtClean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ImageId</a:t>
            </a:r>
            <a:r>
              <a:rPr lang="en-US" sz="2000" dirty="0" smtClean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Infrastructure as Code goals: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resource.</a:t>
            </a:r>
          </a:p>
          <a:p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3800" dirty="0">
                <a:hlinkClick r:id="rId2"/>
              </a:rPr>
              <a:t>https://s3.amazonaws.com/seis665/s3bucket.json</a:t>
            </a:r>
            <a:endParaRPr lang="en-US" sz="3800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r>
              <a:rPr lang="en-US" dirty="0" smtClean="0"/>
              <a:t>, Salt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 smtClean="0"/>
              <a:t>VPC: 10.0.0.0/16</a:t>
            </a:r>
          </a:p>
          <a:p>
            <a:pPr lvl="1"/>
            <a:r>
              <a:rPr lang="en-US" dirty="0" err="1" smtClean="0"/>
              <a:t>PublicSubnet</a:t>
            </a:r>
            <a:r>
              <a:rPr lang="en-US" dirty="0" smtClean="0"/>
              <a:t>: 10.0.1.0/24</a:t>
            </a:r>
          </a:p>
          <a:p>
            <a:pPr lvl="1"/>
            <a:r>
              <a:rPr lang="en-US" dirty="0" smtClean="0"/>
              <a:t>Webserver instance</a:t>
            </a:r>
          </a:p>
          <a:p>
            <a:pPr lvl="2"/>
            <a:r>
              <a:rPr lang="en-US" dirty="0" err="1" smtClean="0"/>
              <a:t>ImageID</a:t>
            </a:r>
            <a:r>
              <a:rPr lang="en-US" dirty="0" smtClean="0"/>
              <a:t>: </a:t>
            </a:r>
            <a:r>
              <a:rPr lang="mr-IN" dirty="0" smtClean="0"/>
              <a:t>ami-3ea13f29</a:t>
            </a:r>
            <a:endParaRPr lang="en-US" dirty="0" smtClean="0"/>
          </a:p>
          <a:p>
            <a:pPr lvl="1"/>
            <a:r>
              <a:rPr lang="en-US" dirty="0" smtClean="0"/>
              <a:t>Security Group:</a:t>
            </a:r>
          </a:p>
          <a:p>
            <a:pPr lvl="2"/>
            <a:r>
              <a:rPr lang="en-US" dirty="0" smtClean="0"/>
              <a:t>Allow port 22, 80 from anywhere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b="1" dirty="0" smtClean="0"/>
              <a:t>anti-fragile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16205</TotalTime>
  <Words>3252</Words>
  <Application>Microsoft Macintosh PowerPoint</Application>
  <PresentationFormat>On-screen Show (4:3)</PresentationFormat>
  <Paragraphs>694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Mangal</vt:lpstr>
      <vt:lpstr>Office Theme</vt:lpstr>
      <vt:lpstr>DevOps &amp; Cloud Infrastructure SEIS 665 Week 9</vt:lpstr>
      <vt:lpstr>Agenda</vt:lpstr>
      <vt:lpstr>Infrastructure as Code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YAML Example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248</cp:revision>
  <dcterms:created xsi:type="dcterms:W3CDTF">2016-04-18T21:29:35Z</dcterms:created>
  <dcterms:modified xsi:type="dcterms:W3CDTF">2017-08-24T02:21:05Z</dcterms:modified>
</cp:coreProperties>
</file>